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660" r:id="rId1"/>
  </p:sldMasterIdLst>
  <p:notesMasterIdLst>
    <p:notesMasterId r:id="rId21"/>
  </p:notesMasterIdLst>
  <p:sldIdLst>
    <p:sldId id="289" r:id="rId2"/>
    <p:sldId id="290" r:id="rId3"/>
    <p:sldId id="291" r:id="rId4"/>
    <p:sldId id="292" r:id="rId5"/>
    <p:sldId id="293" r:id="rId6"/>
    <p:sldId id="294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309" r:id="rId20"/>
  </p:sldIdLst>
  <p:sldSz cx="9144000" cy="6858000" type="screen4x3"/>
  <p:notesSz cx="67818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ulet Maksut" initials="DM" lastIdx="2" clrIdx="0">
    <p:extLst>
      <p:ext uri="{19B8F6BF-5375-455C-9EA6-DF929625EA0E}">
        <p15:presenceInfo xmlns:p15="http://schemas.microsoft.com/office/powerpoint/2012/main" userId="Daulet Maksu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560" autoAdjust="0"/>
  </p:normalViewPr>
  <p:slideViewPr>
    <p:cSldViewPr>
      <p:cViewPr varScale="1">
        <p:scale>
          <a:sx n="57" d="100"/>
          <a:sy n="57" d="100"/>
        </p:scale>
        <p:origin x="154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1451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CB501-971D-4FBD-BA73-FF4061DA74FD}" type="datetimeFigureOut">
              <a:rPr lang="ru-RU" smtClean="0"/>
              <a:pPr/>
              <a:t>19.12.2021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1451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EB3E4-959F-47A6-9C13-ED7A5D5E5E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856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B41ECE4-ABB2-4F96-BA92-C990E98519B9}" type="datetime1">
              <a:rPr lang="ru-RU" smtClean="0"/>
              <a:t>19.12.2021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25F8E-C3A8-4235-BD01-EE1ACAA97434}" type="datetime1">
              <a:rPr lang="ru-RU" smtClean="0"/>
              <a:t>19.12.2021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F171-832E-4869-922D-E5CB08275789}" type="datetime1">
              <a:rPr lang="ru-RU" smtClean="0"/>
              <a:t>19.12.2021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CA841A6-38A9-4AE5-8EDD-77F38EA7C22C}" type="datetime1">
              <a:rPr lang="ru-RU" smtClean="0"/>
              <a:t>19.12.2021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4DBB4C3-C6A9-43C2-9A0A-D02B284D9606}" type="datetime1">
              <a:rPr lang="ru-RU" smtClean="0"/>
              <a:t>19.12.2021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26486-76D2-4727-8BA5-732B6994B5C5}" type="datetime1">
              <a:rPr lang="ru-RU" smtClean="0"/>
              <a:t>19.12.2021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AC4B5-E5E4-48B6-B2DD-56C5CE6E58CD}" type="datetime1">
              <a:rPr lang="ru-RU" smtClean="0"/>
              <a:t>19.12.2021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A00AF11-0F10-4DAA-9D79-486E59F53378}" type="datetime1">
              <a:rPr lang="ru-RU" smtClean="0"/>
              <a:t>19.12.2021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69E12-1157-445D-A2DF-3F219FAA9D90}" type="datetime1">
              <a:rPr lang="ru-RU" smtClean="0"/>
              <a:t>19.12.2021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54F01D8-67B5-489B-A243-72DA8A8DA529}" type="datetime1">
              <a:rPr lang="ru-RU" smtClean="0"/>
              <a:t>19.12.2021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EC5234B-A3C9-46B4-B874-77CC4591058E}" type="datetime1">
              <a:rPr lang="ru-RU" smtClean="0"/>
              <a:t>19.12.2021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BC1BD55-643C-4204-BC5A-F5FFA5E84B7A}" type="datetime1">
              <a:rPr lang="ru-RU" smtClean="0"/>
              <a:t>19.12.2021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21C39B-038E-4CE8-BD6E-6347885CE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274638"/>
            <a:ext cx="6161112" cy="778098"/>
          </a:xfr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kk-KZ" sz="2000" kern="0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Ә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л-Фараби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атындағы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Қазақ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ұлттық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университеті</a:t>
            </a:r>
            <a:b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ru-RU" sz="2000" kern="0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Х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имия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және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химиялық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технология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факультеті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0BD90E-5A96-4146-A865-D8E252CC9F9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7889304" cy="5061176"/>
          </a:xfrm>
        </p:spPr>
        <p:txBody>
          <a:bodyPr>
            <a:normAutofit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kk-KZ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Тұндырып титрлеу, жіктелуі, титрлеу қисығы, титрлеудің соңғы нүктесін анықтау жолдары.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pPr marL="0" indent="0">
              <a:buNone/>
            </a:pPr>
            <a:r>
              <a:rPr lang="ru-RU" sz="2100" dirty="0"/>
              <a:t>                                                      Д</a:t>
            </a:r>
            <a:r>
              <a:rPr lang="kk-KZ" sz="2100" dirty="0"/>
              <a:t>әріскер </a:t>
            </a:r>
            <a:r>
              <a:rPr lang="ru-RU" sz="2100" dirty="0"/>
              <a:t>- Исмаилова А.Г.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0904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521"/>
    </mc:Choice>
    <mc:Fallback xmlns="">
      <p:transition spd="slow" advTm="752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>
            <a:extLst>
              <a:ext uri="{FF2B5EF4-FFF2-40B4-BE49-F238E27FC236}">
                <a16:creationId xmlns:a16="http://schemas.microsoft.com/office/drawing/2014/main" id="{56C4D58C-05D6-464B-856D-967B74BF88B4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11560" y="332656"/>
            <a:ext cx="7704856" cy="5760640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AAFBCC0-4E55-41D7-A199-0726C37EF00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64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49E7D13-57AC-4B3A-BFDA-1219BE3C361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931224" cy="6141296"/>
          </a:xfrm>
        </p:spPr>
        <p:txBody>
          <a:bodyPr/>
          <a:lstStyle/>
          <a:p>
            <a:pPr indent="0" algn="just" fontAlgn="base">
              <a:buNone/>
            </a:pPr>
            <a:endParaRPr lang="kk-KZ" sz="2400" b="1" kern="1200" dirty="0">
              <a:effectLst/>
              <a:latin typeface="Times New Roman" panose="02020603050405020304" pitchFamily="18" charset="0"/>
              <a:ea typeface="+mn-ea"/>
            </a:endParaRPr>
          </a:p>
          <a:p>
            <a:pPr indent="0" algn="just" fontAlgn="base">
              <a:buNone/>
            </a:pPr>
            <a:r>
              <a:rPr lang="kk-KZ" sz="2400" b="1" kern="1200" dirty="0">
                <a:effectLst/>
                <a:latin typeface="Times New Roman" panose="02020603050405020304" pitchFamily="18" charset="0"/>
                <a:ea typeface="+mn-ea"/>
              </a:rPr>
              <a:t>Тұндырып титрлеудегі эквиваленттік нүкте және оны анықтау тәсілдері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endParaRPr lang="kk-KZ" sz="2400" kern="1200" dirty="0">
              <a:effectLst/>
              <a:latin typeface="Times New Roman" panose="02020603050405020304" pitchFamily="18" charset="0"/>
              <a:ea typeface="+mn-ea"/>
            </a:endParaRPr>
          </a:p>
          <a:p>
            <a:pPr indent="0" algn="just" fontAlgn="base">
              <a:buNone/>
            </a:pPr>
            <a:r>
              <a:rPr lang="kk-KZ" sz="2400" i="1" kern="1200" dirty="0">
                <a:effectLst/>
                <a:latin typeface="Times New Roman" panose="02020603050405020304" pitchFamily="18" charset="0"/>
                <a:ea typeface="+mn-ea"/>
              </a:rPr>
              <a:t>Тұндырып титрлеуде эквиваленттік нүкте тұнбаның одан әрі түзілуі тоқтайтын сәтке сәйкес келеді. </a:t>
            </a:r>
            <a:endParaRPr lang="ru-RU" sz="20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kk-KZ" sz="2400" kern="1200" dirty="0">
                <a:effectLst/>
                <a:latin typeface="Times New Roman" panose="02020603050405020304" pitchFamily="18" charset="0"/>
                <a:ea typeface="+mn-ea"/>
              </a:rPr>
              <a:t>Бұл сәтті индикаторларды қолданбай орнатуға болады (ол үшін айтарлықтай дағды болған жөн)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kk-KZ" sz="2400" kern="1200" dirty="0">
                <a:effectLst/>
                <a:latin typeface="Times New Roman" panose="02020603050405020304" pitchFamily="18" charset="0"/>
                <a:ea typeface="+mn-ea"/>
              </a:rPr>
              <a:t>Эквиваленттік нүктені индикатор қолданып та немесе қанда да бір физика-химиялық әдістің параметрлерімен (кондуктометрия, амперметрия) де анықтауға болады. Титрлеудің соңғы нүктесін анықтаудың бірнеше тәсілдері бар.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3854060-6807-4E7B-8C6F-31539A436C6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471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C76D799-3F0D-46A6-9260-2FC1A45ABC8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0"/>
            <a:ext cx="8075240" cy="6473952"/>
          </a:xfrm>
        </p:spPr>
        <p:txBody>
          <a:bodyPr>
            <a:normAutofit fontScale="62500" lnSpcReduction="20000"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kk-KZ" sz="2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kk-KZ" sz="3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Гей-Люссак </a:t>
            </a:r>
            <a:r>
              <a:rPr lang="kk-KZ" sz="3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әдісі  - бірдей лайлану тәсілі</a:t>
            </a:r>
            <a:endParaRPr lang="ru-RU" sz="3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kk-KZ" sz="3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Тирлеудің соңғы нүктесі </a:t>
            </a:r>
            <a:r>
              <a:rPr lang="kk-KZ" sz="3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тұндырғыштың жаңа порциясы ерітіндінің лайлануын </a:t>
            </a:r>
            <a:r>
              <a:rPr lang="kk-KZ" sz="3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туғызбаған жағдайда </a:t>
            </a:r>
            <a:r>
              <a:rPr lang="kk-KZ" sz="3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анықталады. Эквиваленттік нүктеге жеткен кезде тұнба бөлшектерінің өздігінен коагуляциялануы байқалады, бұл процеске дейін ол коллоидты күйде жүреді.  Мысалы </a:t>
            </a:r>
            <a:r>
              <a:rPr lang="kk-KZ" sz="3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хлорид иондарын </a:t>
            </a:r>
            <a:r>
              <a:rPr lang="kk-KZ" sz="3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анықтау барысында т</a:t>
            </a:r>
            <a:r>
              <a:rPr lang="kk-KZ" sz="3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итрлеудің соңғы нүктесін байқау үшін эквиваленттік нүктеге жақын аралығында ерітіндіден бірдей көлемде алып, оның біріншісіне AgNO</a:t>
            </a:r>
            <a:r>
              <a:rPr lang="kk-KZ" sz="34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  </a:t>
            </a:r>
            <a:r>
              <a:rPr lang="kk-KZ" sz="3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ерітіндісінің белгілі порциясын, екіншісіне NaCl ерітіндісінің белгілі порциясын қосамыз. Егер эквиваленттік нүктеге жеткен болса, </a:t>
            </a:r>
            <a:r>
              <a:rPr lang="kk-KZ" sz="3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екі жағдайда бірдей лайлану</a:t>
            </a:r>
            <a:r>
              <a:rPr lang="kk-KZ" sz="3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болады. Егер AgNO</a:t>
            </a:r>
            <a:r>
              <a:rPr lang="kk-KZ" sz="34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kk-KZ" sz="3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қосылған ерітінді лайланса эквиваленттік нүктеге жетпеген аумақ, ал егер NaCl қосылған ерітінді лайланса эквиваленттік нүктеден өтіп кеткен аумақты білдіреді.</a:t>
            </a:r>
            <a:endParaRPr lang="ru-RU" sz="3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kk-KZ" sz="3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Әдістің тарихи маңыздылығы зор, аса дәлділікті қамтамасыз етеді, осы тәсілмен галогенидтердің атомдық массалары анықталған.</a:t>
            </a:r>
            <a:endParaRPr lang="ru-RU" sz="3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3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49B329B-70CA-44B9-9762-80881DBE422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3570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6D6351A-1384-4A8B-9948-489FE957997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003232" cy="6141296"/>
          </a:xfrm>
        </p:spPr>
        <p:txBody>
          <a:bodyPr>
            <a:normAutofit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Қысқаша сызбасынұсқасы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1. </a:t>
            </a:r>
            <a:r>
              <a:rPr lang="ru-RU" sz="24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Титрант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– </a:t>
            </a:r>
            <a:r>
              <a:rPr lang="ru-RU" sz="24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AgN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O</a:t>
            </a:r>
            <a:r>
              <a:rPr lang="ru-RU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3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, 0,1-0,05 М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2. Индикатор –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и</a:t>
            </a:r>
            <a:r>
              <a:rPr lang="ru-RU" sz="24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ндикатор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сыз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.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Тұндырғыштың жаңа порциясы ерітіндінің лайлануын болдырмайтын жағдайына дейін титрлеу.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3. Реакция теңдеуі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Сl</a:t>
            </a:r>
            <a:r>
              <a:rPr lang="kk-KZ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-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+ </a:t>
            </a:r>
            <a:r>
              <a:rPr kumimoji="0" lang="kk-K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Ag</a:t>
            </a:r>
            <a:r>
              <a:rPr kumimoji="0" lang="kk-KZ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+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= AgCl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sym typeface="Symbol" panose="05050102010706020507" pitchFamily="18" charset="2"/>
              </a:rPr>
              <a:t>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4. Анықталатын иондар: Сl</a:t>
            </a:r>
            <a:r>
              <a:rPr lang="kk-KZ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-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, Br</a:t>
            </a:r>
            <a:r>
              <a:rPr lang="kk-KZ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-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,J</a:t>
            </a:r>
            <a:r>
              <a:rPr lang="kk-KZ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-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5.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Тирлеу жағдайы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6.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Артықшылығы мен кемшілігі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165187B-3618-497A-90DD-B3B4FBC3FAF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7705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455EB3C-CAAD-4AA1-8797-D5A9C95CCFE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003232" cy="626469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/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	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әдісі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Индикатор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хромат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иондары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алынады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күміс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иондарымен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CrO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қызыл-кірпіш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тұнба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күмістің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галогенидтерімен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салыстырғанда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анағұрлым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ерігіштігі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Титрлеу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барысында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хлорид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иондары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толық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титрленіп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бітпегенше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күміс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хроматы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түзілмейді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хромат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иондарының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концентрациясын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дұрыс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таңдап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дұрыс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хромат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иондарының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концентрациясы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жеткіліксіз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эквиваленттік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нүктеге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күміс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иондарының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артық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мөлшері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кетіп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қалуы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керісінще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хромат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иондарының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концентрациясы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эквиваленттік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нүктеге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хлорид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иондары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титрленбей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күміс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хроматы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түзілуі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түзілген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тұнба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көзге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көрінбеуі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хромат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иондарының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CrO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концентрациясын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шамамен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0,01-0,0005 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етіп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Мор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әдісімен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титрлеу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әлсіз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қышқыл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жүргізіледі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F0668A7-0886-4833-8767-A3D44C5AB78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25173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225D796-E54B-4CF1-BDC5-729F1EEEAB1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003232" cy="6069288"/>
          </a:xfrm>
        </p:spPr>
        <p:txBody>
          <a:bodyPr>
            <a:normAutofit fontScale="92500" lnSpcReduction="20000"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Қысқаша сызбанұсқасы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1. </a:t>
            </a:r>
            <a:r>
              <a:rPr lang="ru-RU" sz="24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Титрант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– </a:t>
            </a:r>
            <a:r>
              <a:rPr lang="ru-RU" sz="24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AgN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O</a:t>
            </a:r>
            <a:r>
              <a:rPr lang="ru-RU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3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, 0,1-0,05 М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2. Индикатор – 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K</a:t>
            </a:r>
            <a:r>
              <a:rPr lang="ru-RU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</a:t>
            </a:r>
            <a:r>
              <a:rPr lang="en-US" sz="24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CrO</a:t>
            </a:r>
            <a:r>
              <a:rPr lang="ru-RU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4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, 5%-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дық ерітіндісі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3.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Реакция теңдеуі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74320" marR="0" lvl="0" indent="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kk-K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Сl</a:t>
            </a:r>
            <a:r>
              <a:rPr kumimoji="0" lang="kk-KZ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</a:t>
            </a:r>
            <a:r>
              <a:rPr kumimoji="0" lang="kk-K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+ Ag</a:t>
            </a:r>
            <a:r>
              <a:rPr kumimoji="0" lang="kk-KZ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+ </a:t>
            </a:r>
            <a:r>
              <a:rPr kumimoji="0" lang="kk-K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= AgCl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</a:t>
            </a:r>
            <a:r>
              <a:rPr kumimoji="0" lang="kk-K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</a:t>
            </a:r>
          </a:p>
          <a:p>
            <a:pPr marL="274320" marR="0" lvl="0" indent="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K</a:t>
            </a:r>
            <a:r>
              <a:rPr lang="en-US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S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(AgCl) = 1,78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sym typeface="Symbol" panose="05050102010706020507" pitchFamily="18" charset="2"/>
              </a:rPr>
              <a:t>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10</a:t>
            </a:r>
            <a:r>
              <a:rPr lang="en-US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-10		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S(AgCl) = 1,3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sym typeface="Symbol" panose="05050102010706020507" pitchFamily="18" charset="2"/>
              </a:rPr>
              <a:t>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10</a:t>
            </a:r>
            <a:r>
              <a:rPr lang="en-US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-5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M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2Ag</a:t>
            </a:r>
            <a:r>
              <a:rPr lang="en-US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+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+ CrO</a:t>
            </a:r>
            <a:r>
              <a:rPr lang="en-US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4</a:t>
            </a:r>
            <a:r>
              <a:rPr lang="en-US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2-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= Ag</a:t>
            </a:r>
            <a:r>
              <a:rPr lang="en-US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CrO</a:t>
            </a:r>
            <a:r>
              <a:rPr lang="en-US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4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sym typeface="Symbol" panose="05050102010706020507" pitchFamily="18" charset="2"/>
              </a:rPr>
              <a:t>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	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K</a:t>
            </a:r>
            <a:r>
              <a:rPr lang="en-US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s</a:t>
            </a:r>
            <a:r>
              <a:rPr lang="ru-RU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0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(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Ag</a:t>
            </a:r>
            <a:r>
              <a:rPr lang="ru-RU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</a:t>
            </a:r>
            <a:r>
              <a:rPr lang="en-US" sz="24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CrO</a:t>
            </a:r>
            <a:r>
              <a:rPr lang="ru-RU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4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) = 1,1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sym typeface="Symbol" panose="05050102010706020507" pitchFamily="18" charset="2"/>
              </a:rPr>
              <a:t>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10</a:t>
            </a:r>
            <a:r>
              <a:rPr lang="ru-RU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-12		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S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(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Ag</a:t>
            </a:r>
            <a:r>
              <a:rPr lang="ru-RU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</a:t>
            </a:r>
            <a:r>
              <a:rPr lang="en-US" sz="24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CrO</a:t>
            </a:r>
            <a:r>
              <a:rPr lang="ru-RU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4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) = 6,5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sym typeface="Symbol" panose="05050102010706020507" pitchFamily="18" charset="2"/>
              </a:rPr>
              <a:t>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10</a:t>
            </a:r>
            <a:r>
              <a:rPr lang="ru-RU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-5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M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Ag</a:t>
            </a:r>
            <a:r>
              <a:rPr lang="ru-RU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</a:t>
            </a:r>
            <a:r>
              <a:rPr lang="en-US" sz="24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CrO</a:t>
            </a:r>
            <a:r>
              <a:rPr lang="ru-RU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4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қызыл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-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кірпіш түсті тұнба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		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endParaRPr lang="ru-RU" sz="2400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+mn-ea"/>
            </a:endParaRPr>
          </a:p>
          <a:p>
            <a:pPr indent="0" algn="just" fontAlgn="base">
              <a:buNone/>
            </a:pP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4.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Анықталатын иондар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: С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l</a:t>
            </a:r>
            <a:r>
              <a:rPr lang="ru-RU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-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, 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Br</a:t>
            </a:r>
            <a:r>
              <a:rPr lang="ru-RU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-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5.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Титрлеу жағдайы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1) 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pH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6,3-10,5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 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pH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&lt; 6,3	 	2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Ag</a:t>
            </a:r>
            <a:r>
              <a:rPr lang="ru-RU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</a:t>
            </a:r>
            <a:r>
              <a:rPr lang="en-US" sz="24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CrO</a:t>
            </a:r>
            <a:r>
              <a:rPr lang="ru-RU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4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sym typeface="Symbol" panose="05050102010706020507" pitchFamily="18" charset="2"/>
              </a:rPr>
              <a:t>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+ 2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H</a:t>
            </a:r>
            <a:r>
              <a:rPr lang="ru-RU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+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= 4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Ag</a:t>
            </a:r>
            <a:r>
              <a:rPr lang="ru-RU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+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+ 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Cr</a:t>
            </a:r>
            <a:r>
              <a:rPr lang="ru-RU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O</a:t>
            </a:r>
            <a:r>
              <a:rPr lang="ru-RU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7</a:t>
            </a:r>
            <a:r>
              <a:rPr lang="ru-RU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2-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+ 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H</a:t>
            </a:r>
            <a:r>
              <a:rPr lang="ru-RU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O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 pH &gt; 10,5	 2Ag</a:t>
            </a:r>
            <a:r>
              <a:rPr lang="en-US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+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+ 2OH</a:t>
            </a:r>
            <a:r>
              <a:rPr lang="en-US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-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= 2AgOH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sym typeface="Symbol" panose="05050102010706020507" pitchFamily="18" charset="2"/>
              </a:rPr>
              <a:t>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= 2Ag</a:t>
            </a:r>
            <a:r>
              <a:rPr lang="en-US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O + H</a:t>
            </a:r>
            <a:r>
              <a:rPr lang="en-US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O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2) Ba</a:t>
            </a:r>
            <a:r>
              <a:rPr lang="en-US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2+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, Pb</a:t>
            </a:r>
            <a:r>
              <a:rPr lang="en-US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2+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, Hg</a:t>
            </a:r>
            <a:r>
              <a:rPr lang="en-US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</a:t>
            </a:r>
            <a:r>
              <a:rPr lang="en-US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2+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, CO</a:t>
            </a:r>
            <a:r>
              <a:rPr lang="en-US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3</a:t>
            </a:r>
            <a:r>
              <a:rPr lang="en-US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2-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, P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О</a:t>
            </a:r>
            <a:r>
              <a:rPr lang="en-US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4</a:t>
            </a:r>
            <a:r>
              <a:rPr lang="en-US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3- 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</a:t>
            </a:r>
            <a:r>
              <a:rPr lang="ru-RU" sz="24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болмауы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6. Арты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қш</a:t>
            </a:r>
            <a:r>
              <a:rPr lang="ru-RU" sz="24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ылы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қт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ары мен </a:t>
            </a:r>
            <a:r>
              <a:rPr lang="ru-RU" sz="24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кемш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іліктері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7BC1E38-5552-41D2-A5C0-B6D66495EC1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9032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0F046A4-14AD-4414-8EE1-8C6AFAECA04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81416" cy="6141296"/>
          </a:xfrm>
        </p:spPr>
        <p:txBody>
          <a:bodyPr>
            <a:normAutofit fontScale="92500" lnSpcReduction="10000"/>
          </a:bodyPr>
          <a:lstStyle/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Фольгард</a:t>
            </a:r>
            <a:r>
              <a:rPr lang="kk-KZ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әдісі</a:t>
            </a:r>
            <a:r>
              <a:rPr lang="ru-RU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Индикатор ре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тінде аммонийлі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темірдің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сульфаты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ru-RU" sz="24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ru-RU" sz="24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4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4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немесе темір гидролизін болдырмау үшін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HNO</a:t>
            </a:r>
            <a:r>
              <a:rPr lang="ru-RU" sz="24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қышқылданған кез-келген темір тұзы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kk-KZ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Кері титрлеу процесі 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қолданылады. Құрамында титрленетін ионы бар ерітіндіге стандартты күміс нитратының артық мөлшерін қосады да, тұнба түзілгеннен кейінгі ерітіндінің артық мөлшерін темірдің (III) тұзы қатысында KSCN ерітіндісімен титрлейді.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Титрлеу барысында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AgSCN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ерігіштігінен төмен  тұнба түзілетін болса, онда тұнба үстіндеге күміс иондарының артық мөлшерін тікелей титрлейді, дегенмен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ru-RU" sz="24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иондарын анықтауда ерігіш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AgCl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ақырындап ішінара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AgSCN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өтуі мүмкін, сол себепті оны бөліп алу керек (сүзу немесе тұнба мен ерітіндіні бөліп тұратын органикалық еріткіш қолдану арқылы )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Күміс иондары толық титрленіп болған соң титранттың артық мөлшері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ru-RU" sz="24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3+ 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иондарымен қызыл түсті комплексті қосылыс түзеді. Титрлеу қышқылды ортада жүргізіледі.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21EC3ED-2EE9-4F3C-A137-F72353C29DF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9088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BA4366F-D751-4765-9D74-0F4574A04E2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075240" cy="6141296"/>
          </a:xfrm>
        </p:spPr>
        <p:txBody>
          <a:bodyPr>
            <a:normAutofit fontScale="92500" lnSpcReduction="10000"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Қысқаша сызбанұсқасы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1. Индикатор – NH</a:t>
            </a:r>
            <a:r>
              <a:rPr lang="kk-KZ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4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Fe(SO</a:t>
            </a:r>
            <a:r>
              <a:rPr lang="kk-KZ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4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)</a:t>
            </a:r>
            <a:r>
              <a:rPr lang="kk-KZ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sym typeface="Symbol" panose="05050102010706020507" pitchFamily="18" charset="2"/>
              </a:rPr>
              <a:t>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12H</a:t>
            </a:r>
            <a:r>
              <a:rPr lang="kk-KZ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O аммонийлі-темір квасцылары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2. Реакция теңдеуі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K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Cl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+ AgNO</a:t>
            </a:r>
            <a:r>
              <a:rPr lang="kk-KZ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3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= Ag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C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l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sym typeface="Symbol" panose="05050102010706020507" pitchFamily="18" charset="2"/>
              </a:rPr>
              <a:t>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+ KNO</a:t>
            </a:r>
            <a:r>
              <a:rPr lang="kk-KZ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3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     </a:t>
            </a:r>
            <a:r>
              <a:rPr lang="kk-K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AgNO</a:t>
            </a:r>
            <a:r>
              <a:rPr lang="kk-KZ" sz="2400" i="1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3 </a:t>
            </a:r>
            <a:r>
              <a:rPr lang="kk-K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артық мөлшері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	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AgNO</a:t>
            </a:r>
            <a:r>
              <a:rPr lang="en-US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3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+ NH</a:t>
            </a:r>
            <a:r>
              <a:rPr lang="en-US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4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NCS = </a:t>
            </a:r>
            <a:r>
              <a:rPr lang="en-US" sz="24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AgNCS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sym typeface="Symbol" panose="05050102010706020507" pitchFamily="18" charset="2"/>
              </a:rPr>
              <a:t>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+ NH</a:t>
            </a:r>
            <a:r>
              <a:rPr lang="en-US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4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NO</a:t>
            </a:r>
            <a:r>
              <a:rPr lang="en-US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3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3NCS</a:t>
            </a:r>
            <a:r>
              <a:rPr lang="en-US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-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+ Fe</a:t>
            </a:r>
            <a:r>
              <a:rPr lang="en-US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3+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= Fe(NCS)</a:t>
            </a:r>
            <a:r>
              <a:rPr lang="en-US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3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3. 1)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Тура титрлеу. 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Ag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+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иондарын 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роданид-ион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дарымен тура титрлеу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    2)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Кері титрлеу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.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Зерттелетін ерітіндіге стандартты 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AgNO</a:t>
            </a:r>
            <a:r>
              <a:rPr lang="ru-RU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3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артық мөлшерін қосады, қалғанын  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NH</a:t>
            </a:r>
            <a:r>
              <a:rPr lang="ru-RU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4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NCS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ерітіндісімен титрлейді.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4.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Анықталатын иондар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: С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l</a:t>
            </a:r>
            <a:r>
              <a:rPr lang="ru-RU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-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, 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CN</a:t>
            </a:r>
            <a:r>
              <a:rPr lang="ru-RU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-</a:t>
            </a:r>
            <a:r>
              <a:rPr lang="ru-RU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,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</a:t>
            </a:r>
            <a:r>
              <a:rPr lang="en-US" sz="24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CrO</a:t>
            </a:r>
            <a:r>
              <a:rPr lang="ru-RU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4</a:t>
            </a:r>
            <a:r>
              <a:rPr lang="ru-RU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2-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, 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CO</a:t>
            </a:r>
            <a:r>
              <a:rPr lang="ru-RU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3</a:t>
            </a:r>
            <a:r>
              <a:rPr lang="ru-RU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2-</a:t>
            </a:r>
            <a:r>
              <a:rPr lang="ru-RU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,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PO</a:t>
            </a:r>
            <a:r>
              <a:rPr lang="ru-RU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4</a:t>
            </a:r>
            <a:r>
              <a:rPr lang="ru-RU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3-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5.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Титрлеу жағдайы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: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қышқыл орта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(рН &lt; 1)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темір 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(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III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)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ионының гидролизін басу үшін. 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[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Fe</a:t>
            </a:r>
            <a:r>
              <a:rPr lang="ru-RU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3+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]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sym typeface="Symbol" panose="05050102010706020507" pitchFamily="18" charset="2"/>
              </a:rPr>
              <a:t>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0,015 М.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6.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Артықшылықтары мен кемшіліктері.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63A5C47-9CA7-4D52-B766-D00E4CACCFA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34227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FB67B54-5B8D-4458-9C65-A4966CB822D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003232" cy="6069288"/>
          </a:xfrm>
        </p:spPr>
        <p:txBody>
          <a:bodyPr>
            <a:normAutofit fontScale="47500" lnSpcReduction="20000"/>
          </a:bodyPr>
          <a:lstStyle/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4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4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Фаянс </a:t>
            </a:r>
            <a:r>
              <a:rPr lang="kk-KZ" sz="4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әдісі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ru-RU" sz="4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адсорбцион</a:t>
            </a:r>
            <a:r>
              <a:rPr lang="kk-KZ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ды индикаторлармен титрлеу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4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Адсорбцион</a:t>
            </a:r>
            <a:r>
              <a:rPr lang="kk-KZ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ды индикаторлар деп тұнбада адсорбцияланған қосылыстардың түсін өзгертетін заттар. Адсорбционды индикаторлар  </a:t>
            </a:r>
            <a:r>
              <a:rPr lang="kk-KZ" sz="4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эозин және флуоресцеин </a:t>
            </a:r>
            <a:r>
              <a:rPr lang="kk-KZ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қышқылды H</a:t>
            </a:r>
            <a:r>
              <a:rPr lang="en-US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kk-KZ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nd индикаторлар, диссоциациялану барысында H</a:t>
            </a:r>
            <a:r>
              <a:rPr lang="kk-KZ" sz="45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kk-KZ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және Ind</a:t>
            </a:r>
            <a:r>
              <a:rPr lang="kk-KZ" sz="45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иондарына ыдырайды.</a:t>
            </a:r>
            <a:endParaRPr lang="ru-RU" sz="45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Аз еритін, коллоидты ерітіндіге бейім </a:t>
            </a:r>
            <a:r>
              <a:rPr lang="kk-KZ" sz="4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күміс галогенидтері </a:t>
            </a:r>
            <a:r>
              <a:rPr lang="kk-KZ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ерітінді</a:t>
            </a:r>
            <a:r>
              <a:rPr lang="kk-KZ" sz="4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</a:t>
            </a:r>
            <a:r>
              <a:rPr lang="kk-KZ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жүрген артық иондарды адсорбциялауға қабілетті болып келеді. Мысалы, егер хлорид-иондарын Ag</a:t>
            </a:r>
            <a:r>
              <a:rPr lang="kk-KZ" sz="45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kk-KZ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иондарымен титрлесек, AgCl беттік қабаты  Cl</a:t>
            </a:r>
            <a:r>
              <a:rPr lang="kk-KZ" sz="45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иондарын адсорбциялайды және тұнба беті теріс зарядталады.  Индикатордың Ind</a:t>
            </a:r>
            <a:r>
              <a:rPr lang="kk-KZ" sz="45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иондары адсорбциялана алмайды, себебі оның аттас иондарына тұнба бөлшектерінің иондары кедергі келтіреді. Эквиваленттік нүктеге (Ag</a:t>
            </a:r>
            <a:r>
              <a:rPr lang="kk-KZ" sz="45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kk-KZ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иондарының стехиометриялы мөлшері қосылған жағдай) жеткен кезде беттік қабаттағы заряд нейтралданып тұнба коагуляцияланады. Эквиваленттік нүктеден кейін Ag</a:t>
            </a:r>
            <a:r>
              <a:rPr lang="kk-KZ" sz="45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kk-KZ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иондарының артық мөлшері адсорбцияланады. Тұнба зарядының ауысуы оған индикатордың адсорбциялануын қамтамасыз етеді де түс пайда болады.</a:t>
            </a:r>
            <a:endParaRPr lang="ru-RU" sz="45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7D33E41-588D-4F99-834A-924AC6EC693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7375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>
            <a:extLst>
              <a:ext uri="{FF2B5EF4-FFF2-40B4-BE49-F238E27FC236}">
                <a16:creationId xmlns:a16="http://schemas.microsoft.com/office/drawing/2014/main" id="{AB3BF1EF-964A-4BFA-8376-3CF178D62278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39552" y="404664"/>
            <a:ext cx="7992888" cy="6120680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D0BB249-C296-4DE6-9130-C6FE431F237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488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FB12A85-C6E2-4B8C-BEAF-B886BAF9572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0"/>
            <a:ext cx="8147248" cy="6669360"/>
          </a:xfrm>
        </p:spPr>
        <p:txBody>
          <a:bodyPr>
            <a:normAutofit fontScale="85000" lnSpcReduction="20000"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Әдістің маңыздылығы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Тұндырып титрлеу – анықталатын затпен нашар еритін қосылыстар түзетін титранттарды қолдануға негізделген талдау әдісі.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Cl</a:t>
            </a:r>
            <a:r>
              <a:rPr lang="en-US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AgCl↓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2I</a:t>
            </a:r>
            <a:r>
              <a:rPr lang="en-US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Hg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Hg</a:t>
            </a:r>
            <a:r>
              <a:rPr lang="en-US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↓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3Zn</a:t>
            </a:r>
            <a:r>
              <a:rPr lang="en-US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2+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+ 2K</a:t>
            </a:r>
            <a:r>
              <a:rPr lang="en-US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ru-RU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+ 2[Fe(CN)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4-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K</a:t>
            </a:r>
            <a:r>
              <a:rPr lang="en-US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Zn</a:t>
            </a:r>
            <a:r>
              <a:rPr lang="en-US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[Fe(CN)</a:t>
            </a:r>
            <a:r>
              <a:rPr lang="en-US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en-US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↓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 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kk-KZ" sz="2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Тұндырып титрлеу әдісінде қолданылатын реакцияларға талаптар: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buFont typeface="+mj-lt"/>
              <a:buAutoNum type="arabicParenR"/>
            </a:pPr>
            <a:r>
              <a:rPr lang="kk-KZ" sz="2400" kern="1200" dirty="0">
                <a:effectLst/>
                <a:latin typeface="Times New Roman" panose="02020603050405020304" pitchFamily="18" charset="0"/>
                <a:ea typeface="+mn-ea"/>
              </a:rPr>
              <a:t>Реакция қатаң стехиометриялық қатынаста өту керек. Бөгде реакциялар және титранттың  немесе анықталатын қосылыстың тұнбамен қосатұну процесі  қарастырылмайды.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buFont typeface="+mj-lt"/>
              <a:buAutoNum type="arabicParenR"/>
            </a:pPr>
            <a:r>
              <a:rPr lang="kk-KZ" sz="2400" kern="1200" dirty="0">
                <a:effectLst/>
                <a:latin typeface="Times New Roman" panose="02020603050405020304" pitchFamily="18" charset="0"/>
                <a:ea typeface="+mn-ea"/>
              </a:rPr>
              <a:t>Реакция сандық түрде орындалу керек, яғни орындалуы </a:t>
            </a:r>
            <a:r>
              <a:rPr lang="ru-RU" sz="2400" kern="1200" dirty="0">
                <a:effectLst/>
                <a:latin typeface="Times New Roman" panose="02020603050405020304" pitchFamily="18" charset="0"/>
                <a:ea typeface="+mn-ea"/>
                <a:sym typeface="Symbol" panose="05050102010706020507" pitchFamily="18" charset="2"/>
              </a:rPr>
              <a:t></a:t>
            </a:r>
            <a:r>
              <a:rPr lang="kk-KZ" sz="2400" kern="1200" dirty="0">
                <a:effectLst/>
                <a:latin typeface="Times New Roman" panose="02020603050405020304" pitchFamily="18" charset="0"/>
                <a:ea typeface="+mn-ea"/>
              </a:rPr>
              <a:t> 99,99% кем болмауы тиіс. Сандық орындалу зерттелетін қосылыстың ерігіштік көбейтіндісіне байланысты, тұнбаның ерігіштігінің төмен болуымен сипатталады, бинарлы тұнбалар үшін МА ↔ К</a:t>
            </a:r>
            <a:r>
              <a:rPr lang="kk-KZ" sz="2400" kern="1200" baseline="-25000" dirty="0">
                <a:effectLst/>
                <a:latin typeface="Times New Roman" panose="02020603050405020304" pitchFamily="18" charset="0"/>
                <a:ea typeface="+mn-ea"/>
              </a:rPr>
              <a:t>s</a:t>
            </a:r>
            <a:r>
              <a:rPr lang="kk-KZ" sz="2400" kern="1200" dirty="0">
                <a:effectLst/>
                <a:latin typeface="Times New Roman" panose="02020603050405020304" pitchFamily="18" charset="0"/>
                <a:ea typeface="+mn-ea"/>
              </a:rPr>
              <a:t>°</a:t>
            </a:r>
            <a:r>
              <a:rPr lang="kk-KZ" sz="2400" i="1" kern="1200" dirty="0">
                <a:effectLst/>
                <a:latin typeface="Times New Roman" panose="02020603050405020304" pitchFamily="18" charset="0"/>
                <a:ea typeface="+mn-ea"/>
              </a:rPr>
              <a:t> </a:t>
            </a:r>
            <a:r>
              <a:rPr lang="ru-RU" sz="2400" kern="1200" dirty="0">
                <a:effectLst/>
                <a:latin typeface="Times New Roman" panose="02020603050405020304" pitchFamily="18" charset="0"/>
                <a:ea typeface="+mn-ea"/>
                <a:sym typeface="Symbol" panose="05050102010706020507" pitchFamily="18" charset="2"/>
              </a:rPr>
              <a:t></a:t>
            </a:r>
            <a:r>
              <a:rPr lang="ru-RU" sz="2400" i="1" kern="1200" dirty="0">
                <a:effectLst/>
                <a:latin typeface="Times New Roman" panose="02020603050405020304" pitchFamily="18" charset="0"/>
                <a:ea typeface="+mn-ea"/>
              </a:rPr>
              <a:t> </a:t>
            </a:r>
            <a:r>
              <a:rPr lang="kk-KZ" sz="2400" kern="1200" dirty="0">
                <a:effectLst/>
                <a:latin typeface="Times New Roman" panose="02020603050405020304" pitchFamily="18" charset="0"/>
                <a:ea typeface="+mn-ea"/>
              </a:rPr>
              <a:t>10</a:t>
            </a:r>
            <a:r>
              <a:rPr lang="kk-KZ" sz="2400" kern="1200" baseline="30000" dirty="0">
                <a:effectLst/>
                <a:latin typeface="Times New Roman" panose="02020603050405020304" pitchFamily="18" charset="0"/>
                <a:ea typeface="+mn-ea"/>
              </a:rPr>
              <a:t>-8</a:t>
            </a:r>
            <a:r>
              <a:rPr lang="kk-KZ" sz="2400" kern="1200" dirty="0">
                <a:effectLst/>
                <a:latin typeface="Times New Roman" panose="02020603050405020304" pitchFamily="18" charset="0"/>
                <a:ea typeface="+mn-ea"/>
              </a:rPr>
              <a:t>, ал М</a:t>
            </a:r>
            <a:r>
              <a:rPr lang="kk-KZ" sz="2400" kern="1200" baseline="-25000" dirty="0">
                <a:effectLst/>
                <a:latin typeface="Times New Roman" panose="02020603050405020304" pitchFamily="18" charset="0"/>
                <a:ea typeface="+mn-ea"/>
              </a:rPr>
              <a:t>2</a:t>
            </a:r>
            <a:r>
              <a:rPr lang="kk-KZ" sz="2400" kern="1200" dirty="0">
                <a:effectLst/>
                <a:latin typeface="Times New Roman" panose="02020603050405020304" pitchFamily="18" charset="0"/>
                <a:ea typeface="+mn-ea"/>
              </a:rPr>
              <a:t>А немесе  МА</a:t>
            </a:r>
            <a:r>
              <a:rPr lang="kk-KZ" sz="2400" kern="1200" baseline="-25000" dirty="0">
                <a:effectLst/>
                <a:latin typeface="Times New Roman" panose="02020603050405020304" pitchFamily="18" charset="0"/>
                <a:ea typeface="+mn-ea"/>
              </a:rPr>
              <a:t>2 </a:t>
            </a:r>
            <a:r>
              <a:rPr lang="kk-KZ" sz="2400" kern="1200" dirty="0">
                <a:effectLst/>
                <a:latin typeface="Times New Roman" panose="02020603050405020304" pitchFamily="18" charset="0"/>
                <a:ea typeface="+mn-ea"/>
              </a:rPr>
              <a:t> тұнбалары үшін К</a:t>
            </a:r>
            <a:r>
              <a:rPr lang="kk-KZ" sz="2400" kern="1200" baseline="-25000" dirty="0">
                <a:effectLst/>
                <a:latin typeface="Times New Roman" panose="02020603050405020304" pitchFamily="18" charset="0"/>
                <a:ea typeface="+mn-ea"/>
              </a:rPr>
              <a:t>s</a:t>
            </a:r>
            <a:r>
              <a:rPr lang="kk-KZ" sz="2400" kern="1200" dirty="0">
                <a:effectLst/>
                <a:latin typeface="Times New Roman" panose="02020603050405020304" pitchFamily="18" charset="0"/>
                <a:ea typeface="+mn-ea"/>
              </a:rPr>
              <a:t>°</a:t>
            </a:r>
            <a:r>
              <a:rPr lang="kk-KZ" sz="2400" i="1" kern="1200" dirty="0">
                <a:effectLst/>
                <a:latin typeface="Times New Roman" panose="02020603050405020304" pitchFamily="18" charset="0"/>
                <a:ea typeface="+mn-ea"/>
              </a:rPr>
              <a:t> </a:t>
            </a:r>
            <a:r>
              <a:rPr lang="ru-RU" sz="2400" kern="1200" dirty="0">
                <a:effectLst/>
                <a:latin typeface="Times New Roman" panose="02020603050405020304" pitchFamily="18" charset="0"/>
                <a:ea typeface="+mn-ea"/>
                <a:sym typeface="Symbol" panose="05050102010706020507" pitchFamily="18" charset="2"/>
              </a:rPr>
              <a:t></a:t>
            </a:r>
            <a:r>
              <a:rPr lang="kk-KZ" sz="2400" kern="1200" dirty="0">
                <a:effectLst/>
                <a:latin typeface="Times New Roman" panose="02020603050405020304" pitchFamily="18" charset="0"/>
                <a:ea typeface="+mn-ea"/>
              </a:rPr>
              <a:t> 4</a:t>
            </a:r>
            <a:r>
              <a:rPr lang="ru-RU" sz="2400" kern="1200" dirty="0">
                <a:effectLst/>
                <a:latin typeface="Times New Roman" panose="02020603050405020304" pitchFamily="18" charset="0"/>
                <a:ea typeface="+mn-ea"/>
                <a:sym typeface="Symbol" panose="05050102010706020507" pitchFamily="18" charset="2"/>
              </a:rPr>
              <a:t></a:t>
            </a:r>
            <a:r>
              <a:rPr lang="kk-KZ" sz="2400" kern="1200" dirty="0">
                <a:effectLst/>
                <a:latin typeface="Times New Roman" panose="02020603050405020304" pitchFamily="18" charset="0"/>
                <a:ea typeface="+mn-ea"/>
              </a:rPr>
              <a:t>10</a:t>
            </a:r>
            <a:r>
              <a:rPr lang="kk-KZ" sz="2400" kern="1200" baseline="30000" dirty="0">
                <a:effectLst/>
                <a:latin typeface="Times New Roman" panose="02020603050405020304" pitchFamily="18" charset="0"/>
                <a:ea typeface="+mn-ea"/>
              </a:rPr>
              <a:t>-12</a:t>
            </a:r>
            <a:r>
              <a:rPr lang="kk-KZ" sz="2400" kern="1200" dirty="0">
                <a:effectLst/>
                <a:latin typeface="Times New Roman" panose="02020603050405020304" pitchFamily="18" charset="0"/>
                <a:ea typeface="+mn-ea"/>
              </a:rPr>
              <a:t>).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 fontAlgn="base">
              <a:tabLst>
                <a:tab pos="749300" algn="l"/>
              </a:tabLst>
            </a:pPr>
            <a:r>
              <a:rPr lang="kk-KZ" sz="2400" kern="1200" dirty="0">
                <a:effectLst/>
                <a:latin typeface="Times New Roman" panose="02020603050405020304" pitchFamily="18" charset="0"/>
                <a:ea typeface="+mn-ea"/>
              </a:rPr>
              <a:t>3) Реакция бөлме температурасында тез орындалу керек, ешқандай қаныққан ерітінді  болмау керек.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 fontAlgn="base"/>
            <a:r>
              <a:rPr lang="kk-KZ" sz="2400" kern="1200" dirty="0">
                <a:effectLst/>
                <a:latin typeface="Times New Roman" panose="02020603050405020304" pitchFamily="18" charset="0"/>
                <a:ea typeface="+mn-ea"/>
              </a:rPr>
              <a:t>4) Титрлеудің соңғы нүктесін анықтайтын тәсіл болу керек.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795970D-C85A-4D03-916C-C699DE6CA86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044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343FB12-787F-48A8-ACB3-5D7B274FCDD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075240" cy="6192688"/>
          </a:xfrm>
        </p:spPr>
        <p:txBody>
          <a:bodyPr>
            <a:normAutofit fontScale="92500"/>
          </a:bodyPr>
          <a:lstStyle/>
          <a:p>
            <a:pPr indent="0" algn="just" fontAlgn="base">
              <a:buNone/>
            </a:pPr>
            <a:r>
              <a:rPr lang="kk-KZ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Титрлеуде қолданылатын тұнба алу реакцияларының кемшіліктері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	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Тұндыру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процесінің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қайтымдылығы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	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Көптеген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тұндыру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реакцияларының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жылдамдығы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мардымсыз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3)	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Тұнба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түзілу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барысында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бөгде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реакциялардың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орындалуы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4)	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Эквиваленттік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нүктені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анықтаудың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қиындығы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kk-KZ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Тұндырып титрлеудің жіктелуі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Тұндырып титрлеудің де жіктелуі титранттың табиғатымен сипатталады және олардың кейбіреуін келесі кестеден көре аласыздар.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kk-K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kk-K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оның ішінде практикалық маңыздылығымен күміс нитраты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аргентометрия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kk-K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және сынаптың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(I)</a:t>
            </a:r>
            <a:r>
              <a:rPr lang="kk-K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нитратымен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меркурометрия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kk-K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орындалатын тұндыру процестері ерекшеленіледі</a:t>
            </a:r>
            <a:r>
              <a:rPr lang="kk-K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 fontAlgn="base"/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466421F-6432-43C6-A2D1-DA451969902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0796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527A1042-4AEA-4835-8919-EECB7B63DE22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97819396"/>
              </p:ext>
            </p:extLst>
          </p:nvPr>
        </p:nvGraphicFramePr>
        <p:xfrm>
          <a:off x="683568" y="332656"/>
          <a:ext cx="8055048" cy="5922601"/>
        </p:xfrm>
        <a:graphic>
          <a:graphicData uri="http://schemas.openxmlformats.org/drawingml/2006/table">
            <a:tbl>
              <a:tblPr firstRow="1" firstCol="1" bandRow="1"/>
              <a:tblGrid>
                <a:gridCol w="4749144">
                  <a:extLst>
                    <a:ext uri="{9D8B030D-6E8A-4147-A177-3AD203B41FA5}">
                      <a16:colId xmlns:a16="http://schemas.microsoft.com/office/drawing/2014/main" val="804692131"/>
                    </a:ext>
                  </a:extLst>
                </a:gridCol>
                <a:gridCol w="3305904">
                  <a:extLst>
                    <a:ext uri="{9D8B030D-6E8A-4147-A177-3AD203B41FA5}">
                      <a16:colId xmlns:a16="http://schemas.microsoft.com/office/drawing/2014/main" val="3374422806"/>
                    </a:ext>
                  </a:extLst>
                </a:gridCol>
              </a:tblGrid>
              <a:tr h="1316133">
                <a:tc>
                  <a:txBody>
                    <a:bodyPr/>
                    <a:lstStyle/>
                    <a:p>
                      <a:pPr algn="ctr" fontAlgn="base">
                        <a:spcBef>
                          <a:spcPts val="1440"/>
                        </a:spcBef>
                      </a:pPr>
                      <a:r>
                        <a:rPr lang="kk-K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Әдістің аталуы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1440"/>
                        </a:spcBef>
                      </a:pPr>
                      <a:r>
                        <a:rPr lang="kk-KZ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Қолданылатын титрант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5297749"/>
                  </a:ext>
                </a:extLst>
              </a:tr>
              <a:tr h="658067">
                <a:tc>
                  <a:txBody>
                    <a:bodyPr/>
                    <a:lstStyle/>
                    <a:p>
                      <a:pPr algn="ctr" fontAlgn="base">
                        <a:spcBef>
                          <a:spcPts val="1440"/>
                        </a:spcBef>
                      </a:pPr>
                      <a:r>
                        <a:rPr lang="kk-K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Аргентометрия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1440"/>
                        </a:spcBef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AgNO</a:t>
                      </a:r>
                      <a:r>
                        <a:rPr lang="en-US" sz="24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1853208"/>
                  </a:ext>
                </a:extLst>
              </a:tr>
              <a:tr h="1316133">
                <a:tc>
                  <a:txBody>
                    <a:bodyPr/>
                    <a:lstStyle/>
                    <a:p>
                      <a:pPr algn="ctr" fontAlgn="base">
                        <a:spcBef>
                          <a:spcPts val="1440"/>
                        </a:spcBef>
                      </a:pPr>
                      <a:r>
                        <a:rPr lang="kk-K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Тиоционатометрия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1440"/>
                        </a:spcBef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KCNS </a:t>
                      </a:r>
                      <a:r>
                        <a:rPr lang="kk-KZ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немесе </a:t>
                      </a:r>
                      <a:r>
                        <a:rPr lang="en-US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</a:t>
                      </a:r>
                      <a:r>
                        <a:rPr lang="en-US" sz="24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CNS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5596549"/>
                  </a:ext>
                </a:extLst>
              </a:tr>
              <a:tr h="658067">
                <a:tc>
                  <a:txBody>
                    <a:bodyPr/>
                    <a:lstStyle/>
                    <a:p>
                      <a:pPr algn="ctr" fontAlgn="base">
                        <a:spcBef>
                          <a:spcPts val="1440"/>
                        </a:spcBef>
                      </a:pPr>
                      <a:r>
                        <a:rPr lang="kk-KZ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Меркурометрия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1440"/>
                        </a:spcBef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Hg</a:t>
                      </a:r>
                      <a:r>
                        <a:rPr lang="en-US" sz="24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(NO</a:t>
                      </a:r>
                      <a:r>
                        <a:rPr lang="en-US" sz="24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US" sz="24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2805809"/>
                  </a:ext>
                </a:extLst>
              </a:tr>
              <a:tr h="658067">
                <a:tc>
                  <a:txBody>
                    <a:bodyPr/>
                    <a:lstStyle/>
                    <a:p>
                      <a:pPr algn="ctr" fontAlgn="base">
                        <a:spcBef>
                          <a:spcPts val="1440"/>
                        </a:spcBef>
                      </a:pPr>
                      <a:r>
                        <a:rPr lang="kk-KZ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Гексацианферратметрия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1440"/>
                        </a:spcBef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24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[Fe(CN)</a:t>
                      </a:r>
                      <a:r>
                        <a:rPr lang="en-US" sz="24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4820352"/>
                  </a:ext>
                </a:extLst>
              </a:tr>
              <a:tr h="658067">
                <a:tc>
                  <a:txBody>
                    <a:bodyPr/>
                    <a:lstStyle/>
                    <a:p>
                      <a:pPr algn="ctr" fontAlgn="base">
                        <a:spcBef>
                          <a:spcPts val="1440"/>
                        </a:spcBef>
                      </a:pPr>
                      <a:r>
                        <a:rPr lang="kk-KZ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Сульфатметрия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1440"/>
                        </a:spcBef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24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</a:t>
                      </a:r>
                      <a:r>
                        <a:rPr lang="en-US" sz="24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1465620"/>
                  </a:ext>
                </a:extLst>
              </a:tr>
              <a:tr h="658067">
                <a:tc>
                  <a:txBody>
                    <a:bodyPr/>
                    <a:lstStyle/>
                    <a:p>
                      <a:pPr algn="ctr" fontAlgn="base">
                        <a:spcBef>
                          <a:spcPts val="1440"/>
                        </a:spcBef>
                      </a:pPr>
                      <a:r>
                        <a:rPr lang="kk-KZ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Бариметрия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1440"/>
                        </a:spcBef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BaCl</a:t>
                      </a:r>
                      <a:r>
                        <a:rPr lang="en-US" sz="24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2734127"/>
                  </a:ext>
                </a:extLst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08200F0-7E48-4818-B734-85632003C36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838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5EF4AED-0034-473F-8F44-EDF8ADDCA19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147248" cy="6213304"/>
          </a:xfrm>
        </p:spPr>
        <p:txBody>
          <a:bodyPr>
            <a:normAutofit fontScale="92500" lnSpcReduction="20000"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kk-KZ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ұндырып титрлеу қисығы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ұндырып титрлеу қисығының г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рафи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калық түрі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қосылған </a:t>
            </a:r>
            <a:r>
              <a:rPr lang="kk-KZ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титрант көлеміне 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байланысты зерттелетін қосылыстың (немесе титранттың) </a:t>
            </a:r>
            <a:r>
              <a:rPr lang="kk-KZ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концентрациясының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өзгерісін көрсететін тәуелділік. Жиі тұндырып титрлеу қисығының тұрығызылатын координаталары рМ - V(Т) немесе рА - V(Т), рМ – f, бұл жердегі  рМ = -lg[M</a:t>
            </a:r>
            <a:r>
              <a:rPr lang="kk-KZ" sz="24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n+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], f – ерітіндінің титрлену дәрежесі.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kk-KZ" sz="2400" kern="1200" dirty="0">
                <a:effectLst/>
                <a:latin typeface="Times New Roman" panose="02020603050405020304" pitchFamily="18" charset="0"/>
                <a:ea typeface="+mn-ea"/>
              </a:rPr>
              <a:t>рМ - V</a:t>
            </a:r>
            <a:r>
              <a:rPr lang="kk-KZ" sz="2400" kern="1200" baseline="-25000" dirty="0">
                <a:effectLst/>
                <a:latin typeface="Times New Roman" panose="02020603050405020304" pitchFamily="18" charset="0"/>
                <a:ea typeface="+mn-ea"/>
              </a:rPr>
              <a:t>Т</a:t>
            </a:r>
            <a:r>
              <a:rPr lang="kk-KZ" sz="2400" kern="1200" dirty="0">
                <a:effectLst/>
                <a:latin typeface="Times New Roman" panose="02020603050405020304" pitchFamily="18" charset="0"/>
                <a:ea typeface="+mn-ea"/>
              </a:rPr>
              <a:t>;   рА—V</a:t>
            </a:r>
            <a:r>
              <a:rPr lang="kk-KZ" sz="2400" kern="1200" baseline="-25000" dirty="0">
                <a:effectLst/>
                <a:latin typeface="Times New Roman" panose="02020603050405020304" pitchFamily="18" charset="0"/>
                <a:ea typeface="+mn-ea"/>
              </a:rPr>
              <a:t>T</a:t>
            </a:r>
            <a:r>
              <a:rPr lang="kk-KZ" sz="2400" kern="1200" dirty="0">
                <a:effectLst/>
                <a:latin typeface="Times New Roman" panose="02020603050405020304" pitchFamily="18" charset="0"/>
                <a:ea typeface="+mn-ea"/>
              </a:rPr>
              <a:t>,    рМ - f;   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ru-RU" sz="2400" kern="1200" dirty="0" err="1">
                <a:effectLst/>
                <a:latin typeface="Times New Roman" panose="02020603050405020304" pitchFamily="18" charset="0"/>
                <a:ea typeface="+mn-ea"/>
              </a:rPr>
              <a:t>рМ</a:t>
            </a:r>
            <a:r>
              <a:rPr lang="ru-RU" sz="2400" kern="1200" dirty="0">
                <a:effectLst/>
                <a:latin typeface="Times New Roman" panose="02020603050405020304" pitchFamily="18" charset="0"/>
                <a:ea typeface="+mn-ea"/>
              </a:rPr>
              <a:t> </a:t>
            </a:r>
            <a:r>
              <a:rPr lang="ru-RU" sz="2400" i="1" kern="1200" dirty="0">
                <a:effectLst/>
                <a:latin typeface="Times New Roman" panose="02020603050405020304" pitchFamily="18" charset="0"/>
                <a:ea typeface="+mn-ea"/>
              </a:rPr>
              <a:t>= </a:t>
            </a:r>
            <a:r>
              <a:rPr lang="ru-RU" sz="2400" kern="1200" dirty="0">
                <a:effectLst/>
                <a:latin typeface="Times New Roman" panose="02020603050405020304" pitchFamily="18" charset="0"/>
                <a:ea typeface="+mn-ea"/>
              </a:rPr>
              <a:t>-</a:t>
            </a:r>
            <a:r>
              <a:rPr lang="en-US" sz="2400" kern="1200" dirty="0">
                <a:effectLst/>
                <a:latin typeface="Times New Roman" panose="02020603050405020304" pitchFamily="18" charset="0"/>
                <a:ea typeface="+mn-ea"/>
              </a:rPr>
              <a:t>lg</a:t>
            </a:r>
            <a:r>
              <a:rPr lang="ru-RU" sz="2400" kern="1200" dirty="0">
                <a:effectLst/>
                <a:latin typeface="Times New Roman" panose="02020603050405020304" pitchFamily="18" charset="0"/>
                <a:ea typeface="+mn-ea"/>
              </a:rPr>
              <a:t>[М</a:t>
            </a:r>
            <a:r>
              <a:rPr lang="en-US" sz="2400" kern="1200" baseline="30000" dirty="0">
                <a:effectLst/>
                <a:latin typeface="Times New Roman" panose="02020603050405020304" pitchFamily="18" charset="0"/>
                <a:ea typeface="+mn-ea"/>
              </a:rPr>
              <a:t>n</a:t>
            </a:r>
            <a:r>
              <a:rPr lang="ru-RU" sz="2400" kern="1200" baseline="30000" dirty="0">
                <a:effectLst/>
                <a:latin typeface="Times New Roman" panose="02020603050405020304" pitchFamily="18" charset="0"/>
                <a:ea typeface="+mn-ea"/>
              </a:rPr>
              <a:t>+</a:t>
            </a:r>
            <a:r>
              <a:rPr lang="ru-RU" sz="2400" kern="1200" dirty="0">
                <a:effectLst/>
                <a:latin typeface="Times New Roman" panose="02020603050405020304" pitchFamily="18" charset="0"/>
                <a:ea typeface="+mn-ea"/>
              </a:rPr>
              <a:t>];    </a:t>
            </a:r>
            <a:r>
              <a:rPr lang="ru-RU" sz="2400" kern="1200" dirty="0" err="1">
                <a:effectLst/>
                <a:latin typeface="Times New Roman" panose="02020603050405020304" pitchFamily="18" charset="0"/>
                <a:ea typeface="+mn-ea"/>
              </a:rPr>
              <a:t>рА</a:t>
            </a:r>
            <a:r>
              <a:rPr lang="ru-RU" sz="2400" kern="1200" dirty="0">
                <a:effectLst/>
                <a:latin typeface="Times New Roman" panose="02020603050405020304" pitchFamily="18" charset="0"/>
                <a:ea typeface="+mn-ea"/>
              </a:rPr>
              <a:t> = -</a:t>
            </a:r>
            <a:r>
              <a:rPr lang="en-US" sz="2400" kern="1200" dirty="0">
                <a:effectLst/>
                <a:latin typeface="Times New Roman" panose="02020603050405020304" pitchFamily="18" charset="0"/>
                <a:ea typeface="+mn-ea"/>
              </a:rPr>
              <a:t>lg</a:t>
            </a:r>
            <a:r>
              <a:rPr lang="ru-RU" sz="2400" kern="1200" dirty="0">
                <a:effectLst/>
                <a:latin typeface="Times New Roman" panose="02020603050405020304" pitchFamily="18" charset="0"/>
                <a:ea typeface="+mn-ea"/>
              </a:rPr>
              <a:t>[А</a:t>
            </a:r>
            <a:r>
              <a:rPr lang="en-US" sz="2400" kern="1200" baseline="30000" dirty="0">
                <a:effectLst/>
                <a:latin typeface="Times New Roman" panose="02020603050405020304" pitchFamily="18" charset="0"/>
                <a:ea typeface="+mn-ea"/>
              </a:rPr>
              <a:t>n</a:t>
            </a:r>
            <a:r>
              <a:rPr lang="ru-RU" sz="2400" kern="1200" baseline="30000" dirty="0">
                <a:effectLst/>
                <a:latin typeface="Times New Roman" panose="02020603050405020304" pitchFamily="18" charset="0"/>
                <a:ea typeface="+mn-ea"/>
              </a:rPr>
              <a:t>-</a:t>
            </a:r>
            <a:r>
              <a:rPr lang="ru-RU" sz="2400" kern="1200" dirty="0">
                <a:effectLst/>
                <a:latin typeface="Times New Roman" panose="02020603050405020304" pitchFamily="18" charset="0"/>
                <a:ea typeface="+mn-ea"/>
              </a:rPr>
              <a:t>]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kk-KZ" sz="2400" kern="1200" dirty="0">
                <a:effectLst/>
                <a:latin typeface="Times New Roman" panose="02020603050405020304" pitchFamily="18" charset="0"/>
                <a:ea typeface="+mn-ea"/>
              </a:rPr>
              <a:t>Мысал келтірейік, бастапқы мәліметтер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en-US" sz="2400" kern="1200" dirty="0">
                <a:effectLst/>
                <a:latin typeface="Times New Roman" panose="02020603050405020304" pitchFamily="18" charset="0"/>
                <a:ea typeface="+mn-ea"/>
              </a:rPr>
              <a:t>NaCl + AgNO</a:t>
            </a:r>
            <a:r>
              <a:rPr lang="en-US" sz="2400" kern="1200" baseline="-25000" dirty="0">
                <a:effectLst/>
                <a:latin typeface="Times New Roman" panose="02020603050405020304" pitchFamily="18" charset="0"/>
                <a:ea typeface="+mn-ea"/>
              </a:rPr>
              <a:t>3</a:t>
            </a:r>
            <a:r>
              <a:rPr lang="en-US" sz="2400" kern="1200" dirty="0">
                <a:effectLst/>
                <a:latin typeface="Times New Roman" panose="02020603050405020304" pitchFamily="18" charset="0"/>
                <a:ea typeface="+mn-ea"/>
              </a:rPr>
              <a:t> = AgCl</a:t>
            </a:r>
            <a:r>
              <a:rPr lang="en-US" sz="2400" kern="1200" dirty="0">
                <a:effectLst/>
                <a:latin typeface="Times New Roman" panose="02020603050405020304" pitchFamily="18" charset="0"/>
                <a:ea typeface="+mn-ea"/>
                <a:sym typeface="Symbol" panose="05050102010706020507" pitchFamily="18" charset="2"/>
              </a:rPr>
              <a:t></a:t>
            </a:r>
            <a:r>
              <a:rPr lang="en-US" sz="2400" kern="1200" dirty="0">
                <a:effectLst/>
                <a:latin typeface="Times New Roman" panose="02020603050405020304" pitchFamily="18" charset="0"/>
                <a:ea typeface="+mn-ea"/>
              </a:rPr>
              <a:t> + NaNO</a:t>
            </a:r>
            <a:r>
              <a:rPr lang="en-US" sz="2400" kern="1200" baseline="-25000" dirty="0">
                <a:effectLst/>
                <a:latin typeface="Times New Roman" panose="02020603050405020304" pitchFamily="18" charset="0"/>
                <a:ea typeface="+mn-ea"/>
              </a:rPr>
              <a:t>3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en-US" sz="2400" kern="1200" dirty="0">
                <a:effectLst/>
                <a:latin typeface="Times New Roman" panose="02020603050405020304" pitchFamily="18" charset="0"/>
                <a:ea typeface="+mn-ea"/>
              </a:rPr>
              <a:t> </a:t>
            </a:r>
            <a:r>
              <a:rPr lang="kk-KZ" sz="2400" kern="1200" dirty="0">
                <a:effectLst/>
                <a:latin typeface="Times New Roman" panose="02020603050405020304" pitchFamily="18" charset="0"/>
                <a:ea typeface="+mn-ea"/>
              </a:rPr>
              <a:t>з.е       титрант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en-US" sz="2400" kern="1200" dirty="0">
                <a:effectLst/>
                <a:latin typeface="Times New Roman" panose="02020603050405020304" pitchFamily="18" charset="0"/>
                <a:ea typeface="+mn-ea"/>
              </a:rPr>
              <a:t>V(NaCl) = V</a:t>
            </a:r>
            <a:r>
              <a:rPr lang="en-US" sz="2400" kern="1200" baseline="-25000" dirty="0">
                <a:effectLst/>
                <a:latin typeface="Times New Roman" panose="02020603050405020304" pitchFamily="18" charset="0"/>
                <a:ea typeface="+mn-ea"/>
              </a:rPr>
              <a:t>0</a:t>
            </a:r>
            <a:r>
              <a:rPr lang="en-US" sz="2400" i="1" kern="1200" dirty="0">
                <a:effectLst/>
                <a:latin typeface="Times New Roman" panose="02020603050405020304" pitchFamily="18" charset="0"/>
                <a:ea typeface="+mn-ea"/>
              </a:rPr>
              <a:t> </a:t>
            </a:r>
            <a:r>
              <a:rPr lang="en-US" sz="2400" kern="1200" dirty="0">
                <a:effectLst/>
                <a:latin typeface="Times New Roman" panose="02020603050405020304" pitchFamily="18" charset="0"/>
                <a:ea typeface="+mn-ea"/>
              </a:rPr>
              <a:t>= 10 </a:t>
            </a:r>
            <a:r>
              <a:rPr lang="ru-RU" sz="2400" kern="1200" dirty="0">
                <a:effectLst/>
                <a:latin typeface="Times New Roman" panose="02020603050405020304" pitchFamily="18" charset="0"/>
                <a:ea typeface="+mn-ea"/>
              </a:rPr>
              <a:t>мл</a:t>
            </a:r>
            <a:r>
              <a:rPr lang="en-US" sz="2400" kern="1200" dirty="0">
                <a:effectLst/>
                <a:latin typeface="Times New Roman" panose="02020603050405020304" pitchFamily="18" charset="0"/>
                <a:ea typeface="+mn-ea"/>
              </a:rPr>
              <a:t>;          C(NaCl) = C</a:t>
            </a:r>
            <a:r>
              <a:rPr lang="en-US" sz="2400" kern="1200" baseline="-25000" dirty="0">
                <a:effectLst/>
                <a:latin typeface="Times New Roman" panose="02020603050405020304" pitchFamily="18" charset="0"/>
                <a:ea typeface="+mn-ea"/>
              </a:rPr>
              <a:t>0</a:t>
            </a:r>
            <a:r>
              <a:rPr lang="en-US" sz="2400" kern="1200" dirty="0">
                <a:effectLst/>
                <a:latin typeface="Times New Roman" panose="02020603050405020304" pitchFamily="18" charset="0"/>
                <a:ea typeface="+mn-ea"/>
              </a:rPr>
              <a:t> = 0,1 </a:t>
            </a:r>
            <a:r>
              <a:rPr lang="ru-RU" sz="2400" kern="1200" dirty="0">
                <a:effectLst/>
                <a:latin typeface="Times New Roman" panose="02020603050405020304" pitchFamily="18" charset="0"/>
                <a:ea typeface="+mn-ea"/>
              </a:rPr>
              <a:t>М</a:t>
            </a:r>
            <a:r>
              <a:rPr lang="en-US" sz="2400" kern="1200" dirty="0">
                <a:effectLst/>
                <a:latin typeface="Times New Roman" panose="02020603050405020304" pitchFamily="18" charset="0"/>
                <a:ea typeface="+mn-ea"/>
              </a:rPr>
              <a:t>;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en-US" sz="2400" kern="1200" dirty="0">
                <a:effectLst/>
                <a:latin typeface="Times New Roman" panose="02020603050405020304" pitchFamily="18" charset="0"/>
                <a:ea typeface="+mn-ea"/>
              </a:rPr>
              <a:t>C(AgNO</a:t>
            </a:r>
            <a:r>
              <a:rPr lang="en-US" sz="2400" kern="1200" baseline="-25000" dirty="0">
                <a:effectLst/>
                <a:latin typeface="Times New Roman" panose="02020603050405020304" pitchFamily="18" charset="0"/>
                <a:ea typeface="+mn-ea"/>
              </a:rPr>
              <a:t>3</a:t>
            </a:r>
            <a:r>
              <a:rPr lang="en-US" sz="2400" kern="1200" dirty="0">
                <a:effectLst/>
                <a:latin typeface="Times New Roman" panose="02020603050405020304" pitchFamily="18" charset="0"/>
                <a:ea typeface="+mn-ea"/>
              </a:rPr>
              <a:t>) = C </a:t>
            </a:r>
            <a:r>
              <a:rPr lang="en-US" sz="2400" kern="1200" baseline="-25000" dirty="0">
                <a:effectLst/>
                <a:latin typeface="Times New Roman" panose="02020603050405020304" pitchFamily="18" charset="0"/>
                <a:ea typeface="+mn-ea"/>
              </a:rPr>
              <a:t>T</a:t>
            </a:r>
            <a:r>
              <a:rPr lang="en-US" sz="2400" kern="1200" dirty="0">
                <a:effectLst/>
                <a:latin typeface="Times New Roman" panose="02020603050405020304" pitchFamily="18" charset="0"/>
                <a:ea typeface="+mn-ea"/>
              </a:rPr>
              <a:t> = 0,1 </a:t>
            </a:r>
            <a:r>
              <a:rPr lang="ru-RU" sz="2400" kern="1200" dirty="0">
                <a:effectLst/>
                <a:latin typeface="Times New Roman" panose="02020603050405020304" pitchFamily="18" charset="0"/>
                <a:ea typeface="+mn-ea"/>
              </a:rPr>
              <a:t>М</a:t>
            </a:r>
            <a:r>
              <a:rPr lang="en-US" sz="2400" kern="1200" dirty="0">
                <a:effectLst/>
                <a:latin typeface="Times New Roman" panose="02020603050405020304" pitchFamily="18" charset="0"/>
                <a:ea typeface="+mn-ea"/>
              </a:rPr>
              <a:t>; </a:t>
            </a:r>
            <a:r>
              <a:rPr lang="kk-KZ" sz="2400" kern="1200" dirty="0">
                <a:effectLst/>
                <a:latin typeface="Times New Roman" panose="02020603050405020304" pitchFamily="18" charset="0"/>
                <a:ea typeface="+mn-ea"/>
              </a:rPr>
              <a:t>  </a:t>
            </a:r>
            <a:r>
              <a:rPr lang="en-US" sz="2400" kern="1200" dirty="0">
                <a:effectLst/>
                <a:latin typeface="Times New Roman" panose="02020603050405020304" pitchFamily="18" charset="0"/>
                <a:ea typeface="+mn-ea"/>
              </a:rPr>
              <a:t>V</a:t>
            </a:r>
            <a:r>
              <a:rPr lang="en-US" sz="2400" kern="1200" baseline="-25000" dirty="0">
                <a:effectLst/>
                <a:latin typeface="Times New Roman" panose="02020603050405020304" pitchFamily="18" charset="0"/>
                <a:ea typeface="+mn-ea"/>
              </a:rPr>
              <a:t>T </a:t>
            </a:r>
            <a:r>
              <a:rPr lang="en-US" sz="2400" kern="1200" dirty="0">
                <a:effectLst/>
                <a:latin typeface="Times New Roman" panose="02020603050405020304" pitchFamily="18" charset="0"/>
                <a:ea typeface="+mn-ea"/>
              </a:rPr>
              <a:t>— </a:t>
            </a:r>
            <a:r>
              <a:rPr lang="kk-KZ" sz="2400" kern="1200" dirty="0">
                <a:effectLst/>
                <a:latin typeface="Times New Roman" panose="02020603050405020304" pitchFamily="18" charset="0"/>
                <a:ea typeface="+mn-ea"/>
              </a:rPr>
              <a:t>айнымалы шама</a:t>
            </a:r>
            <a:r>
              <a:rPr lang="en-US" sz="2400" kern="1200" dirty="0">
                <a:effectLst/>
                <a:latin typeface="Times New Roman" panose="02020603050405020304" pitchFamily="18" charset="0"/>
                <a:ea typeface="+mn-ea"/>
              </a:rPr>
              <a:t>;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kk-KZ" sz="2400" kern="1200" dirty="0">
                <a:effectLst/>
                <a:latin typeface="Times New Roman" panose="02020603050405020304" pitchFamily="18" charset="0"/>
                <a:ea typeface="+mn-ea"/>
              </a:rPr>
              <a:t>К</a:t>
            </a:r>
            <a:r>
              <a:rPr lang="en-US" sz="2400" kern="1200" baseline="-25000" dirty="0">
                <a:effectLst/>
                <a:latin typeface="Times New Roman" panose="02020603050405020304" pitchFamily="18" charset="0"/>
                <a:ea typeface="+mn-ea"/>
              </a:rPr>
              <a:t>S</a:t>
            </a:r>
            <a:r>
              <a:rPr lang="ru-RU" sz="2400" kern="1200" dirty="0">
                <a:effectLst/>
                <a:latin typeface="Times New Roman" panose="02020603050405020304" pitchFamily="18" charset="0"/>
                <a:ea typeface="+mn-ea"/>
              </a:rPr>
              <a:t>°(</a:t>
            </a:r>
            <a:r>
              <a:rPr lang="en-US" sz="2400" kern="1200" dirty="0">
                <a:effectLst/>
                <a:latin typeface="Times New Roman" panose="02020603050405020304" pitchFamily="18" charset="0"/>
                <a:ea typeface="+mn-ea"/>
              </a:rPr>
              <a:t>AgCl</a:t>
            </a:r>
            <a:r>
              <a:rPr lang="ru-RU" sz="2400" kern="1200" dirty="0">
                <a:effectLst/>
                <a:latin typeface="Times New Roman" panose="02020603050405020304" pitchFamily="18" charset="0"/>
                <a:ea typeface="+mn-ea"/>
              </a:rPr>
              <a:t>) = 1,78</a:t>
            </a:r>
            <a:r>
              <a:rPr lang="ru-RU" sz="2400" kern="1200" dirty="0">
                <a:effectLst/>
                <a:latin typeface="Times New Roman" panose="02020603050405020304" pitchFamily="18" charset="0"/>
                <a:ea typeface="+mn-ea"/>
                <a:sym typeface="Symbol" panose="05050102010706020507" pitchFamily="18" charset="2"/>
              </a:rPr>
              <a:t></a:t>
            </a:r>
            <a:r>
              <a:rPr lang="ru-RU" sz="2400" kern="1200" dirty="0">
                <a:effectLst/>
                <a:latin typeface="Times New Roman" panose="02020603050405020304" pitchFamily="18" charset="0"/>
                <a:ea typeface="+mn-ea"/>
              </a:rPr>
              <a:t>1</a:t>
            </a:r>
            <a:r>
              <a:rPr lang="en-US" sz="2400" kern="1200" dirty="0">
                <a:effectLst/>
                <a:latin typeface="Times New Roman" panose="02020603050405020304" pitchFamily="18" charset="0"/>
                <a:ea typeface="+mn-ea"/>
              </a:rPr>
              <a:t>0</a:t>
            </a:r>
            <a:r>
              <a:rPr lang="en-US" sz="2400" kern="1200" baseline="30000" dirty="0">
                <a:effectLst/>
                <a:latin typeface="Times New Roman" panose="02020603050405020304" pitchFamily="18" charset="0"/>
                <a:ea typeface="+mn-ea"/>
              </a:rPr>
              <a:t>-10</a:t>
            </a:r>
            <a:r>
              <a:rPr lang="ru-RU" sz="2400" kern="1200" dirty="0">
                <a:effectLst/>
                <a:latin typeface="Times New Roman" panose="02020603050405020304" pitchFamily="18" charset="0"/>
                <a:ea typeface="+mn-ea"/>
              </a:rPr>
              <a:t>;</a:t>
            </a:r>
            <a:r>
              <a:rPr lang="en-US" sz="2400" kern="1200" dirty="0">
                <a:effectLst/>
                <a:latin typeface="Times New Roman" panose="02020603050405020304" pitchFamily="18" charset="0"/>
                <a:ea typeface="+mn-ea"/>
              </a:rPr>
              <a:t>      </a:t>
            </a:r>
            <a:r>
              <a:rPr lang="en-US" sz="2400" kern="1200" dirty="0" err="1">
                <a:effectLst/>
                <a:latin typeface="Times New Roman" panose="02020603050405020304" pitchFamily="18" charset="0"/>
                <a:ea typeface="+mn-ea"/>
              </a:rPr>
              <a:t>pK</a:t>
            </a:r>
            <a:r>
              <a:rPr lang="en-US" sz="2400" kern="1200" baseline="-25000" dirty="0" err="1">
                <a:effectLst/>
                <a:latin typeface="Times New Roman" panose="02020603050405020304" pitchFamily="18" charset="0"/>
                <a:ea typeface="+mn-ea"/>
              </a:rPr>
              <a:t>S</a:t>
            </a:r>
            <a:r>
              <a:rPr lang="ru-RU" sz="2400" kern="1200" dirty="0">
                <a:effectLst/>
                <a:latin typeface="Times New Roman" panose="02020603050405020304" pitchFamily="18" charset="0"/>
                <a:ea typeface="+mn-ea"/>
              </a:rPr>
              <a:t>°(</a:t>
            </a:r>
            <a:r>
              <a:rPr lang="en-US" sz="2400" kern="1200" dirty="0">
                <a:effectLst/>
                <a:latin typeface="Times New Roman" panose="02020603050405020304" pitchFamily="18" charset="0"/>
                <a:ea typeface="+mn-ea"/>
              </a:rPr>
              <a:t>AgCl</a:t>
            </a:r>
            <a:r>
              <a:rPr lang="ru-RU" sz="2400" kern="1200" dirty="0">
                <a:effectLst/>
                <a:latin typeface="Times New Roman" panose="02020603050405020304" pitchFamily="18" charset="0"/>
                <a:ea typeface="+mn-ea"/>
              </a:rPr>
              <a:t>) = 9,75.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51998C8-2297-4D1E-92A3-E430DB80983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069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6E66581C-034E-4096-9174-AA34A55C2BF5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51520" y="404664"/>
            <a:ext cx="8208912" cy="5976664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FC3F62B-BBF3-44DA-B35A-14AB12C3FCB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383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A413DFA-88BB-41B8-BBB3-A6EE8B725A5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7</a:t>
            </a:fld>
            <a:endParaRPr lang="ru-RU"/>
          </a:p>
        </p:txBody>
      </p: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8487E23A-19AC-4D8B-A3EA-8C22BD17A6AB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83568" y="332656"/>
            <a:ext cx="7704856" cy="5922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883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030D36C-1E83-42A6-8A26-F4B1DE2107C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003232" cy="6069288"/>
          </a:xfrm>
        </p:spPr>
        <p:txBody>
          <a:bodyPr>
            <a:normAutofit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Тұндырып титрлеу қисығының титрлеу секіруіне әсер ететін факторлар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 fontAlgn="base" hangingPunct="0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Тұндырып титрлеу қисық сызығында титрлеу секіру аумағы неғұрлым ұзақ болса, сәйкес индикаторды таңдау мүмкіндігі соғұрлым көп болады. Титрлеу секіруіне әсер етеді: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algn="just" fontAlgn="base" hangingPunct="0">
              <a:lnSpc>
                <a:spcPct val="107000"/>
              </a:lnSpc>
              <a:spcAft>
                <a:spcPts val="800"/>
              </a:spcAft>
            </a:pP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Титрленетін қосылыс пен титрант ерітінділерінің концентрациясы;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algn="just" fontAlgn="base" hangingPunct="0">
              <a:lnSpc>
                <a:spcPct val="107000"/>
              </a:lnSpc>
              <a:spcAft>
                <a:spcPts val="800"/>
              </a:spcAft>
            </a:pP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Титрлеу барысында түзілген тұнбаның ерігіштігі;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algn="just" fontAlgn="base" hangingPunct="0">
              <a:lnSpc>
                <a:spcPct val="107000"/>
              </a:lnSpc>
              <a:spcAft>
                <a:spcPts val="800"/>
              </a:spcAft>
            </a:pP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Температура;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algn="just" fontAlgn="base" hangingPunct="0">
              <a:lnSpc>
                <a:spcPct val="107000"/>
              </a:lnSpc>
              <a:spcAft>
                <a:spcPts val="800"/>
              </a:spcAft>
            </a:pP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Ерітіндінің иондық күші.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63A802E-127B-46D6-ABEB-03948F4905B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7556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E1EE69CE-6105-4A17-9A03-7C86E57207B5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11560" y="476672"/>
            <a:ext cx="7776864" cy="5778586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321EBF6-755F-4C70-833C-E45CC68D483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1110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5120</TotalTime>
  <Words>1531</Words>
  <Application>Microsoft Office PowerPoint</Application>
  <PresentationFormat>Экран (4:3)</PresentationFormat>
  <Paragraphs>133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Calibri</vt:lpstr>
      <vt:lpstr>Century Schoolbook</vt:lpstr>
      <vt:lpstr>Times New Roman</vt:lpstr>
      <vt:lpstr>Wingdings</vt:lpstr>
      <vt:lpstr>Wingdings 2</vt:lpstr>
      <vt:lpstr>Эркер</vt:lpstr>
      <vt:lpstr>Әл-Фараби атындағы Қазақ ұлттық университеті Химия және химиялық технология факультеті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Әль-Фараби атындағы Қазақ Ұлттық университеті Химия және химиялық технология факультеті</dc:title>
  <dc:creator>1</dc:creator>
  <cp:lastModifiedBy>Исмаилова Акмарал</cp:lastModifiedBy>
  <cp:revision>187</cp:revision>
  <dcterms:created xsi:type="dcterms:W3CDTF">2012-02-27T19:01:21Z</dcterms:created>
  <dcterms:modified xsi:type="dcterms:W3CDTF">2021-12-19T15:37:18Z</dcterms:modified>
</cp:coreProperties>
</file>